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embeddedFontLst>
    <p:embeddedFont>
      <p:font typeface="Poppins"/>
      <p:regular r:id="rId17"/>
      <p:bold r:id="rId18"/>
      <p:italic r:id="rId19"/>
      <p:boldItalic r:id="rId20"/>
    </p:embeddedFont>
    <p:embeddedFont>
      <p:font typeface="Palanquin Dark"/>
      <p:regular r:id="rId21"/>
      <p:bold r:id="rId22"/>
    </p:embeddedFont>
    <p:embeddedFont>
      <p:font typeface="Poppins Black"/>
      <p:bold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1916">
          <p15:clr>
            <a:srgbClr val="9AA0A6"/>
          </p15:clr>
        </p15:guide>
        <p15:guide id="2" pos="3844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916"/>
        <p:guide pos="3844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oppins-boldItalic.fntdata"/><Relationship Id="rId11" Type="http://schemas.openxmlformats.org/officeDocument/2006/relationships/slide" Target="slides/slide6.xml"/><Relationship Id="rId22" Type="http://schemas.openxmlformats.org/officeDocument/2006/relationships/font" Target="fonts/PalanquinDark-bold.fntdata"/><Relationship Id="rId10" Type="http://schemas.openxmlformats.org/officeDocument/2006/relationships/slide" Target="slides/slide5.xml"/><Relationship Id="rId21" Type="http://schemas.openxmlformats.org/officeDocument/2006/relationships/font" Target="fonts/PalanquinDark-regular.fntdata"/><Relationship Id="rId13" Type="http://schemas.openxmlformats.org/officeDocument/2006/relationships/slide" Target="slides/slide8.xml"/><Relationship Id="rId24" Type="http://schemas.openxmlformats.org/officeDocument/2006/relationships/font" Target="fonts/PoppinsBlack-boldItalic.fntdata"/><Relationship Id="rId12" Type="http://schemas.openxmlformats.org/officeDocument/2006/relationships/slide" Target="slides/slide7.xml"/><Relationship Id="rId23" Type="http://schemas.openxmlformats.org/officeDocument/2006/relationships/font" Target="fonts/PoppinsBlack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Poppins-regular.fntdata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Poppins-italic.fntdata"/><Relationship Id="rId6" Type="http://schemas.openxmlformats.org/officeDocument/2006/relationships/slide" Target="slides/slide1.xml"/><Relationship Id="rId18" Type="http://schemas.openxmlformats.org/officeDocument/2006/relationships/font" Target="fonts/Poppins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8794a74c9d_0_24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8794a74c9d_0_24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10441781b9f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10441781b9f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Relevance for time = affects competition (perform 180 degree rotation to get from floor to upper floor)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Relevance</a:t>
            </a:r>
            <a:r>
              <a:rPr lang="en"/>
              <a:t> for speed = maximum performance of robot (directly affects time value)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10441781b9f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10441781b9f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0441781b9f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0441781b9f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0441781b9f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10441781b9f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0441781b9f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10441781b9f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0441781b9f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10441781b9f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0441781b9f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10441781b9f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 decision = lamp arm at home + cardboard prototype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10441781b9f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10441781b9f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10441781b9f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10441781b9f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0441781b9f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10441781b9f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slidesgo.com/" TargetMode="External"/><Relationship Id="rId3" Type="http://schemas.openxmlformats.org/officeDocument/2006/relationships/hyperlink" Target="https://www.flaticon.com/" TargetMode="External"/><Relationship Id="rId4" Type="http://schemas.openxmlformats.org/officeDocument/2006/relationships/hyperlink" Target="https://www.freepik.com/" TargetMode="External"/><Relationship Id="rId5" Type="http://schemas.openxmlformats.org/officeDocument/2006/relationships/hyperlink" Target="https://stories.freepik.com/rafiki/" TargetMode="Externa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noFill/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720000" y="1022895"/>
            <a:ext cx="3852000" cy="202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720000" y="3032950"/>
            <a:ext cx="2962200" cy="6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1" name="Google Shape;11;p2"/>
          <p:cNvSpPr/>
          <p:nvPr/>
        </p:nvSpPr>
        <p:spPr>
          <a:xfrm>
            <a:off x="-1829809" y="-1974831"/>
            <a:ext cx="4039742" cy="2967540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 txBox="1"/>
          <p:nvPr>
            <p:ph hasCustomPrompt="1" type="title"/>
          </p:nvPr>
        </p:nvSpPr>
        <p:spPr>
          <a:xfrm>
            <a:off x="4754222" y="1653880"/>
            <a:ext cx="3677100" cy="110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/>
          <p:nvPr>
            <p:ph idx="1" type="subTitle"/>
          </p:nvPr>
        </p:nvSpPr>
        <p:spPr>
          <a:xfrm flipH="1">
            <a:off x="4754222" y="2701195"/>
            <a:ext cx="3677100" cy="65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2pPr>
            <a:lvl3pPr lvl="2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3pPr>
            <a:lvl4pPr lvl="3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4pPr>
            <a:lvl5pPr lvl="4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5pPr>
            <a:lvl6pPr lvl="5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6pPr>
            <a:lvl7pPr lvl="6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7pPr>
            <a:lvl8pPr lvl="7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8pPr>
            <a:lvl9pPr lvl="8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/>
            </a:lvl9pPr>
          </a:lstStyle>
          <a:p/>
        </p:txBody>
      </p:sp>
      <p:sp>
        <p:nvSpPr>
          <p:cNvPr id="55" name="Google Shape;55;p11"/>
          <p:cNvSpPr/>
          <p:nvPr/>
        </p:nvSpPr>
        <p:spPr>
          <a:xfrm>
            <a:off x="6169150" y="3675629"/>
            <a:ext cx="4039742" cy="2967540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"/>
          <p:cNvSpPr txBox="1"/>
          <p:nvPr>
            <p:ph hasCustomPrompt="1" type="title"/>
          </p:nvPr>
        </p:nvSpPr>
        <p:spPr>
          <a:xfrm>
            <a:off x="869627" y="2130720"/>
            <a:ext cx="885900" cy="70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3"/>
          <p:cNvSpPr txBox="1"/>
          <p:nvPr>
            <p:ph idx="1" type="subTitle"/>
          </p:nvPr>
        </p:nvSpPr>
        <p:spPr>
          <a:xfrm>
            <a:off x="723900" y="2995276"/>
            <a:ext cx="2205600" cy="3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60" name="Google Shape;60;p13"/>
          <p:cNvSpPr txBox="1"/>
          <p:nvPr>
            <p:ph idx="2" type="subTitle"/>
          </p:nvPr>
        </p:nvSpPr>
        <p:spPr>
          <a:xfrm>
            <a:off x="723900" y="3346802"/>
            <a:ext cx="2205600" cy="8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61" name="Google Shape;61;p13"/>
          <p:cNvSpPr txBox="1"/>
          <p:nvPr>
            <p:ph hasCustomPrompt="1" idx="3" type="title"/>
          </p:nvPr>
        </p:nvSpPr>
        <p:spPr>
          <a:xfrm>
            <a:off x="3616601" y="2130720"/>
            <a:ext cx="885900" cy="70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2" name="Google Shape;62;p13"/>
          <p:cNvSpPr txBox="1"/>
          <p:nvPr>
            <p:ph idx="4" type="subTitle"/>
          </p:nvPr>
        </p:nvSpPr>
        <p:spPr>
          <a:xfrm>
            <a:off x="3470874" y="2995276"/>
            <a:ext cx="2205600" cy="3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63" name="Google Shape;63;p13"/>
          <p:cNvSpPr txBox="1"/>
          <p:nvPr>
            <p:ph idx="5" type="subTitle"/>
          </p:nvPr>
        </p:nvSpPr>
        <p:spPr>
          <a:xfrm>
            <a:off x="3470875" y="3346802"/>
            <a:ext cx="2205600" cy="8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64" name="Google Shape;64;p13"/>
          <p:cNvSpPr txBox="1"/>
          <p:nvPr>
            <p:ph hasCustomPrompt="1" idx="6" type="title"/>
          </p:nvPr>
        </p:nvSpPr>
        <p:spPr>
          <a:xfrm>
            <a:off x="6363576" y="2130720"/>
            <a:ext cx="885900" cy="70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5" name="Google Shape;65;p13"/>
          <p:cNvSpPr txBox="1"/>
          <p:nvPr>
            <p:ph idx="7" type="subTitle"/>
          </p:nvPr>
        </p:nvSpPr>
        <p:spPr>
          <a:xfrm>
            <a:off x="6217849" y="2995276"/>
            <a:ext cx="2205600" cy="3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66" name="Google Shape;66;p13"/>
          <p:cNvSpPr txBox="1"/>
          <p:nvPr>
            <p:ph idx="8" type="subTitle"/>
          </p:nvPr>
        </p:nvSpPr>
        <p:spPr>
          <a:xfrm>
            <a:off x="6217850" y="3346802"/>
            <a:ext cx="2205600" cy="8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67" name="Google Shape;67;p13"/>
          <p:cNvSpPr/>
          <p:nvPr/>
        </p:nvSpPr>
        <p:spPr>
          <a:xfrm>
            <a:off x="720000" y="727800"/>
            <a:ext cx="5778000" cy="2724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13"/>
          <p:cNvSpPr txBox="1"/>
          <p:nvPr>
            <p:ph idx="9"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69" name="Google Shape;69;p13"/>
          <p:cNvSpPr/>
          <p:nvPr/>
        </p:nvSpPr>
        <p:spPr>
          <a:xfrm rot="-7205113">
            <a:off x="7466444" y="-1156119"/>
            <a:ext cx="4039941" cy="2967686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2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4"/>
          <p:cNvSpPr txBox="1"/>
          <p:nvPr>
            <p:ph idx="1" type="subTitle"/>
          </p:nvPr>
        </p:nvSpPr>
        <p:spPr>
          <a:xfrm>
            <a:off x="1759875" y="1833925"/>
            <a:ext cx="2437200" cy="3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72" name="Google Shape;72;p14"/>
          <p:cNvSpPr txBox="1"/>
          <p:nvPr>
            <p:ph idx="2" type="subTitle"/>
          </p:nvPr>
        </p:nvSpPr>
        <p:spPr>
          <a:xfrm>
            <a:off x="1759875" y="2185449"/>
            <a:ext cx="24372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73" name="Google Shape;73;p14"/>
          <p:cNvSpPr txBox="1"/>
          <p:nvPr>
            <p:ph idx="3" type="subTitle"/>
          </p:nvPr>
        </p:nvSpPr>
        <p:spPr>
          <a:xfrm>
            <a:off x="1759875" y="3213476"/>
            <a:ext cx="2437200" cy="3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74" name="Google Shape;74;p14"/>
          <p:cNvSpPr txBox="1"/>
          <p:nvPr>
            <p:ph idx="4" type="subTitle"/>
          </p:nvPr>
        </p:nvSpPr>
        <p:spPr>
          <a:xfrm>
            <a:off x="1759875" y="3565000"/>
            <a:ext cx="24372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75" name="Google Shape;75;p14"/>
          <p:cNvSpPr/>
          <p:nvPr/>
        </p:nvSpPr>
        <p:spPr>
          <a:xfrm>
            <a:off x="720000" y="727800"/>
            <a:ext cx="5778000" cy="2724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4"/>
          <p:cNvSpPr txBox="1"/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77" name="Google Shape;77;p14"/>
          <p:cNvSpPr/>
          <p:nvPr/>
        </p:nvSpPr>
        <p:spPr>
          <a:xfrm rot="-1511913">
            <a:off x="6565550" y="3932284"/>
            <a:ext cx="4039901" cy="2967657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14"/>
          <p:cNvSpPr txBox="1"/>
          <p:nvPr>
            <p:ph idx="5" type="subTitle"/>
          </p:nvPr>
        </p:nvSpPr>
        <p:spPr>
          <a:xfrm>
            <a:off x="5742675" y="1833925"/>
            <a:ext cx="2437200" cy="3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79" name="Google Shape;79;p14"/>
          <p:cNvSpPr txBox="1"/>
          <p:nvPr>
            <p:ph idx="6" type="subTitle"/>
          </p:nvPr>
        </p:nvSpPr>
        <p:spPr>
          <a:xfrm>
            <a:off x="5742675" y="2185449"/>
            <a:ext cx="24372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80" name="Google Shape;80;p14"/>
          <p:cNvSpPr txBox="1"/>
          <p:nvPr>
            <p:ph idx="7" type="subTitle"/>
          </p:nvPr>
        </p:nvSpPr>
        <p:spPr>
          <a:xfrm>
            <a:off x="5742675" y="3213476"/>
            <a:ext cx="2437200" cy="3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81" name="Google Shape;81;p14"/>
          <p:cNvSpPr txBox="1"/>
          <p:nvPr>
            <p:ph idx="8" type="subTitle"/>
          </p:nvPr>
        </p:nvSpPr>
        <p:spPr>
          <a:xfrm>
            <a:off x="5742675" y="3565000"/>
            <a:ext cx="24372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1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5"/>
          <p:cNvSpPr txBox="1"/>
          <p:nvPr>
            <p:ph idx="1" type="body"/>
          </p:nvPr>
        </p:nvSpPr>
        <p:spPr>
          <a:xfrm>
            <a:off x="720000" y="1509750"/>
            <a:ext cx="3852000" cy="30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4" name="Google Shape;84;p15"/>
          <p:cNvSpPr/>
          <p:nvPr/>
        </p:nvSpPr>
        <p:spPr>
          <a:xfrm>
            <a:off x="720000" y="727800"/>
            <a:ext cx="5778000" cy="2724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5"/>
          <p:cNvSpPr txBox="1"/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86" name="Google Shape;86;p15"/>
          <p:cNvSpPr/>
          <p:nvPr/>
        </p:nvSpPr>
        <p:spPr>
          <a:xfrm flipH="1" rot="-8581717">
            <a:off x="6085519" y="-1496329"/>
            <a:ext cx="4402909" cy="3234318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5"/>
          <p:cNvSpPr txBox="1"/>
          <p:nvPr>
            <p:ph idx="2" type="body"/>
          </p:nvPr>
        </p:nvSpPr>
        <p:spPr>
          <a:xfrm>
            <a:off x="4572000" y="1509750"/>
            <a:ext cx="3852000" cy="30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3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6"/>
          <p:cNvSpPr/>
          <p:nvPr/>
        </p:nvSpPr>
        <p:spPr>
          <a:xfrm>
            <a:off x="720000" y="727800"/>
            <a:ext cx="5778000" cy="2724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6"/>
          <p:cNvSpPr txBox="1"/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91" name="Google Shape;91;p16"/>
          <p:cNvSpPr/>
          <p:nvPr/>
        </p:nvSpPr>
        <p:spPr>
          <a:xfrm rot="5779024">
            <a:off x="6674180" y="-1814790"/>
            <a:ext cx="4039660" cy="2967480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6"/>
          <p:cNvSpPr/>
          <p:nvPr/>
        </p:nvSpPr>
        <p:spPr>
          <a:xfrm rot="4073489">
            <a:off x="-2214151" y="3333524"/>
            <a:ext cx="4039961" cy="2967701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4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/>
          <p:nvPr/>
        </p:nvSpPr>
        <p:spPr>
          <a:xfrm>
            <a:off x="720000" y="727800"/>
            <a:ext cx="5778000" cy="2724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17"/>
          <p:cNvSpPr txBox="1"/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96" name="Google Shape;96;p17"/>
          <p:cNvSpPr/>
          <p:nvPr/>
        </p:nvSpPr>
        <p:spPr>
          <a:xfrm rot="-5923251">
            <a:off x="7241910" y="-943961"/>
            <a:ext cx="4040262" cy="2967923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7"/>
          <p:cNvSpPr txBox="1"/>
          <p:nvPr>
            <p:ph idx="1" type="subTitle"/>
          </p:nvPr>
        </p:nvSpPr>
        <p:spPr>
          <a:xfrm>
            <a:off x="723900" y="1833925"/>
            <a:ext cx="2205600" cy="371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98" name="Google Shape;98;p17"/>
          <p:cNvSpPr txBox="1"/>
          <p:nvPr>
            <p:ph idx="2" type="subTitle"/>
          </p:nvPr>
        </p:nvSpPr>
        <p:spPr>
          <a:xfrm>
            <a:off x="723900" y="2185450"/>
            <a:ext cx="2205600" cy="612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99" name="Google Shape;99;p17"/>
          <p:cNvSpPr txBox="1"/>
          <p:nvPr>
            <p:ph idx="3" type="subTitle"/>
          </p:nvPr>
        </p:nvSpPr>
        <p:spPr>
          <a:xfrm>
            <a:off x="3470874" y="1833925"/>
            <a:ext cx="2205600" cy="371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100" name="Google Shape;100;p17"/>
          <p:cNvSpPr txBox="1"/>
          <p:nvPr>
            <p:ph idx="4" type="subTitle"/>
          </p:nvPr>
        </p:nvSpPr>
        <p:spPr>
          <a:xfrm>
            <a:off x="3470875" y="2185450"/>
            <a:ext cx="2205600" cy="612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01" name="Google Shape;101;p17"/>
          <p:cNvSpPr txBox="1"/>
          <p:nvPr>
            <p:ph idx="5" type="subTitle"/>
          </p:nvPr>
        </p:nvSpPr>
        <p:spPr>
          <a:xfrm>
            <a:off x="6217849" y="1833925"/>
            <a:ext cx="2205600" cy="371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102" name="Google Shape;102;p17"/>
          <p:cNvSpPr txBox="1"/>
          <p:nvPr>
            <p:ph idx="6" type="subTitle"/>
          </p:nvPr>
        </p:nvSpPr>
        <p:spPr>
          <a:xfrm>
            <a:off x="6217850" y="2185450"/>
            <a:ext cx="2205600" cy="612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03" name="Google Shape;103;p17"/>
          <p:cNvSpPr txBox="1"/>
          <p:nvPr>
            <p:ph idx="7" type="subTitle"/>
          </p:nvPr>
        </p:nvSpPr>
        <p:spPr>
          <a:xfrm>
            <a:off x="722225" y="3213476"/>
            <a:ext cx="2205600" cy="371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104" name="Google Shape;104;p17"/>
          <p:cNvSpPr txBox="1"/>
          <p:nvPr>
            <p:ph idx="8" type="subTitle"/>
          </p:nvPr>
        </p:nvSpPr>
        <p:spPr>
          <a:xfrm>
            <a:off x="722225" y="3565000"/>
            <a:ext cx="2205600" cy="612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05" name="Google Shape;105;p17"/>
          <p:cNvSpPr txBox="1"/>
          <p:nvPr>
            <p:ph idx="9" type="subTitle"/>
          </p:nvPr>
        </p:nvSpPr>
        <p:spPr>
          <a:xfrm>
            <a:off x="3469199" y="3213476"/>
            <a:ext cx="2205600" cy="371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106" name="Google Shape;106;p17"/>
          <p:cNvSpPr txBox="1"/>
          <p:nvPr>
            <p:ph idx="13" type="subTitle"/>
          </p:nvPr>
        </p:nvSpPr>
        <p:spPr>
          <a:xfrm>
            <a:off x="3469200" y="3565000"/>
            <a:ext cx="2205600" cy="612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07" name="Google Shape;107;p17"/>
          <p:cNvSpPr txBox="1"/>
          <p:nvPr>
            <p:ph idx="14" type="subTitle"/>
          </p:nvPr>
        </p:nvSpPr>
        <p:spPr>
          <a:xfrm>
            <a:off x="6216174" y="3213476"/>
            <a:ext cx="2205600" cy="371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15" type="subTitle"/>
          </p:nvPr>
        </p:nvSpPr>
        <p:spPr>
          <a:xfrm>
            <a:off x="6216175" y="3565000"/>
            <a:ext cx="2205600" cy="612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09" name="Google Shape;109;p17"/>
          <p:cNvSpPr/>
          <p:nvPr/>
        </p:nvSpPr>
        <p:spPr>
          <a:xfrm rot="-8371819">
            <a:off x="-1873976" y="4404423"/>
            <a:ext cx="4040141" cy="2967834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 2">
  <p:cSld name="CUSTOM_13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 txBox="1"/>
          <p:nvPr>
            <p:ph idx="1" type="subTitle"/>
          </p:nvPr>
        </p:nvSpPr>
        <p:spPr>
          <a:xfrm>
            <a:off x="720000" y="2548727"/>
            <a:ext cx="3261300" cy="122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112" name="Google Shape;112;p18"/>
          <p:cNvSpPr txBox="1"/>
          <p:nvPr>
            <p:ph type="title"/>
          </p:nvPr>
        </p:nvSpPr>
        <p:spPr>
          <a:xfrm>
            <a:off x="720000" y="1360990"/>
            <a:ext cx="3261300" cy="110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113" name="Google Shape;113;p18"/>
          <p:cNvSpPr/>
          <p:nvPr/>
        </p:nvSpPr>
        <p:spPr>
          <a:xfrm rot="-1956016">
            <a:off x="4873532" y="2411499"/>
            <a:ext cx="5697651" cy="4185418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18"/>
          <p:cNvSpPr/>
          <p:nvPr/>
        </p:nvSpPr>
        <p:spPr>
          <a:xfrm rot="8978585">
            <a:off x="-1778153" y="-1236583"/>
            <a:ext cx="4040147" cy="2967838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12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9"/>
          <p:cNvSpPr txBox="1"/>
          <p:nvPr>
            <p:ph type="title"/>
          </p:nvPr>
        </p:nvSpPr>
        <p:spPr>
          <a:xfrm>
            <a:off x="4769400" y="1432250"/>
            <a:ext cx="3654600" cy="9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  <p:sp>
        <p:nvSpPr>
          <p:cNvPr id="117" name="Google Shape;117;p19"/>
          <p:cNvSpPr txBox="1"/>
          <p:nvPr/>
        </p:nvSpPr>
        <p:spPr>
          <a:xfrm>
            <a:off x="4769400" y="3515998"/>
            <a:ext cx="3654600" cy="90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CREDITS: This presentation template was created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, including icons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, infographics &amp; images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and illustrations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Stories</a:t>
            </a:r>
            <a:endParaRPr b="1" sz="1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8" name="Google Shape;118;p19"/>
          <p:cNvSpPr txBox="1"/>
          <p:nvPr>
            <p:ph idx="1" type="subTitle"/>
          </p:nvPr>
        </p:nvSpPr>
        <p:spPr>
          <a:xfrm>
            <a:off x="4769400" y="2380376"/>
            <a:ext cx="3654600" cy="101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2">
  <p:cSld name="CUSTOM_9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0"/>
          <p:cNvSpPr/>
          <p:nvPr/>
        </p:nvSpPr>
        <p:spPr>
          <a:xfrm flipH="1" rot="-9843763">
            <a:off x="1210955" y="167965"/>
            <a:ext cx="7743762" cy="4660210"/>
          </a:xfrm>
          <a:custGeom>
            <a:rect b="b" l="l" r="r" t="t"/>
            <a:pathLst>
              <a:path extrusionOk="0" h="110474" w="159514">
                <a:moveTo>
                  <a:pt x="45147" y="0"/>
                </a:moveTo>
                <a:cubicBezTo>
                  <a:pt x="37611" y="0"/>
                  <a:pt x="30146" y="3378"/>
                  <a:pt x="22816" y="12595"/>
                </a:cubicBezTo>
                <a:cubicBezTo>
                  <a:pt x="0" y="41316"/>
                  <a:pt x="46700" y="90351"/>
                  <a:pt x="69249" y="103327"/>
                </a:cubicBezTo>
                <a:cubicBezTo>
                  <a:pt x="77689" y="108192"/>
                  <a:pt x="87067" y="110473"/>
                  <a:pt x="96471" y="110473"/>
                </a:cubicBezTo>
                <a:cubicBezTo>
                  <a:pt x="119178" y="110473"/>
                  <a:pt x="142032" y="97169"/>
                  <a:pt x="152175" y="74807"/>
                </a:cubicBezTo>
                <a:cubicBezTo>
                  <a:pt x="159147" y="59396"/>
                  <a:pt x="159514" y="43484"/>
                  <a:pt x="150307" y="30075"/>
                </a:cubicBezTo>
                <a:cubicBezTo>
                  <a:pt x="143020" y="19415"/>
                  <a:pt x="138448" y="16065"/>
                  <a:pt x="134265" y="16065"/>
                </a:cubicBezTo>
                <a:cubicBezTo>
                  <a:pt x="128185" y="16065"/>
                  <a:pt x="122926" y="23142"/>
                  <a:pt x="111346" y="25138"/>
                </a:cubicBezTo>
                <a:cubicBezTo>
                  <a:pt x="110039" y="25364"/>
                  <a:pt x="108728" y="25470"/>
                  <a:pt x="107413" y="25470"/>
                </a:cubicBezTo>
                <a:cubicBezTo>
                  <a:pt x="87055" y="25470"/>
                  <a:pt x="65838" y="0"/>
                  <a:pt x="45147" y="0"/>
                </a:cubicBez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20"/>
          <p:cNvSpPr txBox="1"/>
          <p:nvPr>
            <p:ph type="title"/>
          </p:nvPr>
        </p:nvSpPr>
        <p:spPr>
          <a:xfrm flipH="1">
            <a:off x="4168650" y="1723650"/>
            <a:ext cx="3626700" cy="1696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 rot="1398703">
            <a:off x="1587171" y="641380"/>
            <a:ext cx="5337561" cy="3771648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3"/>
          <p:cNvSpPr txBox="1"/>
          <p:nvPr>
            <p:ph type="title"/>
          </p:nvPr>
        </p:nvSpPr>
        <p:spPr>
          <a:xfrm>
            <a:off x="2552700" y="2131350"/>
            <a:ext cx="42429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hasCustomPrompt="1" idx="2" type="title"/>
          </p:nvPr>
        </p:nvSpPr>
        <p:spPr>
          <a:xfrm>
            <a:off x="2552700" y="1383425"/>
            <a:ext cx="923400" cy="69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/>
          <p:nvPr>
            <p:ph idx="1" type="subTitle"/>
          </p:nvPr>
        </p:nvSpPr>
        <p:spPr>
          <a:xfrm>
            <a:off x="2552700" y="2957291"/>
            <a:ext cx="2935800" cy="76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2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1"/>
          <p:cNvSpPr txBox="1"/>
          <p:nvPr>
            <p:ph hasCustomPrompt="1" type="title"/>
          </p:nvPr>
        </p:nvSpPr>
        <p:spPr>
          <a:xfrm>
            <a:off x="764102" y="1967402"/>
            <a:ext cx="885900" cy="70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4" name="Google Shape;124;p21"/>
          <p:cNvSpPr txBox="1"/>
          <p:nvPr>
            <p:ph idx="1" type="subTitle"/>
          </p:nvPr>
        </p:nvSpPr>
        <p:spPr>
          <a:xfrm>
            <a:off x="1759875" y="1833925"/>
            <a:ext cx="2682600" cy="3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125" name="Google Shape;125;p21"/>
          <p:cNvSpPr txBox="1"/>
          <p:nvPr>
            <p:ph idx="2" type="subTitle"/>
          </p:nvPr>
        </p:nvSpPr>
        <p:spPr>
          <a:xfrm>
            <a:off x="1759875" y="2185449"/>
            <a:ext cx="26826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26" name="Google Shape;126;p21"/>
          <p:cNvSpPr txBox="1"/>
          <p:nvPr>
            <p:ph hasCustomPrompt="1" idx="3" type="title"/>
          </p:nvPr>
        </p:nvSpPr>
        <p:spPr>
          <a:xfrm>
            <a:off x="764102" y="3346952"/>
            <a:ext cx="885900" cy="70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7" name="Google Shape;127;p21"/>
          <p:cNvSpPr txBox="1"/>
          <p:nvPr>
            <p:ph idx="4" type="subTitle"/>
          </p:nvPr>
        </p:nvSpPr>
        <p:spPr>
          <a:xfrm>
            <a:off x="1759875" y="3213476"/>
            <a:ext cx="2682600" cy="3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128" name="Google Shape;128;p21"/>
          <p:cNvSpPr txBox="1"/>
          <p:nvPr>
            <p:ph idx="5" type="subTitle"/>
          </p:nvPr>
        </p:nvSpPr>
        <p:spPr>
          <a:xfrm>
            <a:off x="1759875" y="3565000"/>
            <a:ext cx="26826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29" name="Google Shape;129;p21"/>
          <p:cNvSpPr/>
          <p:nvPr/>
        </p:nvSpPr>
        <p:spPr>
          <a:xfrm>
            <a:off x="720000" y="727800"/>
            <a:ext cx="5778000" cy="2724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21"/>
          <p:cNvSpPr txBox="1"/>
          <p:nvPr>
            <p:ph idx="6"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131" name="Google Shape;131;p21"/>
          <p:cNvSpPr/>
          <p:nvPr/>
        </p:nvSpPr>
        <p:spPr>
          <a:xfrm rot="-9542052">
            <a:off x="7466404" y="-1156051"/>
            <a:ext cx="4039911" cy="2967664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21"/>
          <p:cNvSpPr/>
          <p:nvPr/>
        </p:nvSpPr>
        <p:spPr>
          <a:xfrm rot="3055103">
            <a:off x="-1997717" y="3749245"/>
            <a:ext cx="4039950" cy="2967693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21"/>
          <p:cNvSpPr txBox="1"/>
          <p:nvPr>
            <p:ph hasCustomPrompt="1" idx="7" type="title"/>
          </p:nvPr>
        </p:nvSpPr>
        <p:spPr>
          <a:xfrm>
            <a:off x="4746900" y="1967402"/>
            <a:ext cx="885900" cy="70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4" name="Google Shape;134;p21"/>
          <p:cNvSpPr txBox="1"/>
          <p:nvPr>
            <p:ph idx="8" type="subTitle"/>
          </p:nvPr>
        </p:nvSpPr>
        <p:spPr>
          <a:xfrm>
            <a:off x="5742673" y="1833925"/>
            <a:ext cx="2682600" cy="3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135" name="Google Shape;135;p21"/>
          <p:cNvSpPr txBox="1"/>
          <p:nvPr>
            <p:ph idx="9" type="subTitle"/>
          </p:nvPr>
        </p:nvSpPr>
        <p:spPr>
          <a:xfrm>
            <a:off x="5742673" y="2185449"/>
            <a:ext cx="26826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36" name="Google Shape;136;p21"/>
          <p:cNvSpPr txBox="1"/>
          <p:nvPr>
            <p:ph hasCustomPrompt="1" idx="13" type="title"/>
          </p:nvPr>
        </p:nvSpPr>
        <p:spPr>
          <a:xfrm>
            <a:off x="4746900" y="3346952"/>
            <a:ext cx="885900" cy="70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7" name="Google Shape;137;p21"/>
          <p:cNvSpPr txBox="1"/>
          <p:nvPr>
            <p:ph idx="14" type="subTitle"/>
          </p:nvPr>
        </p:nvSpPr>
        <p:spPr>
          <a:xfrm>
            <a:off x="5742673" y="3213476"/>
            <a:ext cx="2682600" cy="3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138" name="Google Shape;138;p21"/>
          <p:cNvSpPr txBox="1"/>
          <p:nvPr>
            <p:ph idx="15" type="subTitle"/>
          </p:nvPr>
        </p:nvSpPr>
        <p:spPr>
          <a:xfrm>
            <a:off x="5742673" y="3565000"/>
            <a:ext cx="26826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2">
  <p:cSld name="CUSTOM_17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2"/>
          <p:cNvSpPr txBox="1"/>
          <p:nvPr>
            <p:ph idx="1" type="body"/>
          </p:nvPr>
        </p:nvSpPr>
        <p:spPr>
          <a:xfrm>
            <a:off x="720000" y="2075500"/>
            <a:ext cx="5250900" cy="193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41" name="Google Shape;141;p22"/>
          <p:cNvSpPr/>
          <p:nvPr/>
        </p:nvSpPr>
        <p:spPr>
          <a:xfrm>
            <a:off x="720000" y="727800"/>
            <a:ext cx="5778000" cy="2724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22"/>
          <p:cNvSpPr txBox="1"/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143" name="Google Shape;143;p22"/>
          <p:cNvSpPr/>
          <p:nvPr/>
        </p:nvSpPr>
        <p:spPr>
          <a:xfrm flipH="1" rot="-3678890">
            <a:off x="6399760" y="2305526"/>
            <a:ext cx="4402922" cy="3234328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2">
  <p:cSld name="CUSTOM_18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3"/>
          <p:cNvSpPr/>
          <p:nvPr/>
        </p:nvSpPr>
        <p:spPr>
          <a:xfrm>
            <a:off x="720000" y="727800"/>
            <a:ext cx="5778000" cy="2724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23"/>
          <p:cNvSpPr txBox="1"/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147" name="Google Shape;147;p23"/>
          <p:cNvSpPr/>
          <p:nvPr/>
        </p:nvSpPr>
        <p:spPr>
          <a:xfrm rot="-8100000">
            <a:off x="6361897" y="-1756516"/>
            <a:ext cx="4040369" cy="2968001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23"/>
          <p:cNvSpPr txBox="1"/>
          <p:nvPr>
            <p:ph idx="1" type="subTitle"/>
          </p:nvPr>
        </p:nvSpPr>
        <p:spPr>
          <a:xfrm>
            <a:off x="723802" y="2074749"/>
            <a:ext cx="2076000" cy="371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2" type="subTitle"/>
          </p:nvPr>
        </p:nvSpPr>
        <p:spPr>
          <a:xfrm>
            <a:off x="723802" y="2426274"/>
            <a:ext cx="2076000" cy="612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50" name="Google Shape;150;p23"/>
          <p:cNvSpPr txBox="1"/>
          <p:nvPr>
            <p:ph idx="3" type="subTitle"/>
          </p:nvPr>
        </p:nvSpPr>
        <p:spPr>
          <a:xfrm>
            <a:off x="2938139" y="2074749"/>
            <a:ext cx="2076000" cy="371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151" name="Google Shape;151;p23"/>
          <p:cNvSpPr txBox="1"/>
          <p:nvPr>
            <p:ph idx="4" type="subTitle"/>
          </p:nvPr>
        </p:nvSpPr>
        <p:spPr>
          <a:xfrm>
            <a:off x="2938139" y="2426274"/>
            <a:ext cx="2076000" cy="612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52" name="Google Shape;152;p23"/>
          <p:cNvSpPr txBox="1"/>
          <p:nvPr>
            <p:ph idx="5" type="subTitle"/>
          </p:nvPr>
        </p:nvSpPr>
        <p:spPr>
          <a:xfrm>
            <a:off x="722225" y="3454301"/>
            <a:ext cx="2076000" cy="371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153" name="Google Shape;153;p23"/>
          <p:cNvSpPr txBox="1"/>
          <p:nvPr>
            <p:ph idx="6" type="subTitle"/>
          </p:nvPr>
        </p:nvSpPr>
        <p:spPr>
          <a:xfrm>
            <a:off x="722225" y="3805824"/>
            <a:ext cx="2076000" cy="612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54" name="Google Shape;154;p23"/>
          <p:cNvSpPr txBox="1"/>
          <p:nvPr>
            <p:ph idx="7" type="subTitle"/>
          </p:nvPr>
        </p:nvSpPr>
        <p:spPr>
          <a:xfrm>
            <a:off x="2938139" y="3454301"/>
            <a:ext cx="2076000" cy="371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155" name="Google Shape;155;p23"/>
          <p:cNvSpPr txBox="1"/>
          <p:nvPr>
            <p:ph idx="8" type="subTitle"/>
          </p:nvPr>
        </p:nvSpPr>
        <p:spPr>
          <a:xfrm>
            <a:off x="2938139" y="3805824"/>
            <a:ext cx="2076000" cy="612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56" name="Google Shape;156;p23"/>
          <p:cNvSpPr/>
          <p:nvPr/>
        </p:nvSpPr>
        <p:spPr>
          <a:xfrm rot="-8371819">
            <a:off x="7449274" y="4404423"/>
            <a:ext cx="4040141" cy="2967834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/>
          <p:nvPr/>
        </p:nvSpPr>
        <p:spPr>
          <a:xfrm>
            <a:off x="720000" y="727800"/>
            <a:ext cx="5778000" cy="2724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720000" y="1111700"/>
            <a:ext cx="7901400" cy="366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0" name="Google Shape;20;p4"/>
          <p:cNvSpPr txBox="1"/>
          <p:nvPr>
            <p:ph type="title"/>
          </p:nvPr>
        </p:nvSpPr>
        <p:spPr>
          <a:xfrm>
            <a:off x="720000" y="39093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21" name="Google Shape;21;p4"/>
          <p:cNvSpPr/>
          <p:nvPr/>
        </p:nvSpPr>
        <p:spPr>
          <a:xfrm>
            <a:off x="7847591" y="-1689081"/>
            <a:ext cx="4039742" cy="2967540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/>
          <p:nvPr>
            <p:ph idx="1" type="subTitle"/>
          </p:nvPr>
        </p:nvSpPr>
        <p:spPr>
          <a:xfrm>
            <a:off x="1417986" y="2995275"/>
            <a:ext cx="2385600" cy="3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24" name="Google Shape;24;p5"/>
          <p:cNvSpPr txBox="1"/>
          <p:nvPr>
            <p:ph idx="2" type="subTitle"/>
          </p:nvPr>
        </p:nvSpPr>
        <p:spPr>
          <a:xfrm>
            <a:off x="1417986" y="3346800"/>
            <a:ext cx="2385600" cy="8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25" name="Google Shape;25;p5"/>
          <p:cNvSpPr txBox="1"/>
          <p:nvPr>
            <p:ph idx="3" type="subTitle"/>
          </p:nvPr>
        </p:nvSpPr>
        <p:spPr>
          <a:xfrm>
            <a:off x="5399486" y="2995275"/>
            <a:ext cx="2385600" cy="3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26" name="Google Shape;26;p5"/>
          <p:cNvSpPr txBox="1"/>
          <p:nvPr>
            <p:ph idx="4" type="subTitle"/>
          </p:nvPr>
        </p:nvSpPr>
        <p:spPr>
          <a:xfrm>
            <a:off x="5399486" y="3346800"/>
            <a:ext cx="2385600" cy="8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27" name="Google Shape;27;p5"/>
          <p:cNvSpPr/>
          <p:nvPr/>
        </p:nvSpPr>
        <p:spPr>
          <a:xfrm>
            <a:off x="720000" y="727800"/>
            <a:ext cx="5778000" cy="2724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5"/>
          <p:cNvSpPr txBox="1"/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29" name="Google Shape;29;p5"/>
          <p:cNvSpPr/>
          <p:nvPr/>
        </p:nvSpPr>
        <p:spPr>
          <a:xfrm>
            <a:off x="7847591" y="-1689081"/>
            <a:ext cx="4039742" cy="2967540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/>
          <p:nvPr/>
        </p:nvSpPr>
        <p:spPr>
          <a:xfrm>
            <a:off x="720000" y="727800"/>
            <a:ext cx="5778000" cy="2724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6"/>
          <p:cNvSpPr txBox="1"/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33" name="Google Shape;33;p6"/>
          <p:cNvSpPr/>
          <p:nvPr/>
        </p:nvSpPr>
        <p:spPr>
          <a:xfrm rot="-7770059">
            <a:off x="7428425" y="-1102421"/>
            <a:ext cx="4039685" cy="2967498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7"/>
          <p:cNvSpPr txBox="1"/>
          <p:nvPr>
            <p:ph idx="1" type="subTitle"/>
          </p:nvPr>
        </p:nvSpPr>
        <p:spPr>
          <a:xfrm>
            <a:off x="720000" y="2678421"/>
            <a:ext cx="3261300" cy="101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36" name="Google Shape;36;p7"/>
          <p:cNvSpPr txBox="1"/>
          <p:nvPr>
            <p:ph type="title"/>
          </p:nvPr>
        </p:nvSpPr>
        <p:spPr>
          <a:xfrm>
            <a:off x="720000" y="1490700"/>
            <a:ext cx="3261300" cy="110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37" name="Google Shape;37;p7"/>
          <p:cNvSpPr/>
          <p:nvPr/>
        </p:nvSpPr>
        <p:spPr>
          <a:xfrm rot="-1099162">
            <a:off x="5134470" y="3563817"/>
            <a:ext cx="5697542" cy="4185338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/>
          <p:nvPr/>
        </p:nvSpPr>
        <p:spPr>
          <a:xfrm rot="-10443068">
            <a:off x="-1212618" y="-1758140"/>
            <a:ext cx="4040298" cy="2967949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/>
          <p:nvPr/>
        </p:nvSpPr>
        <p:spPr>
          <a:xfrm>
            <a:off x="355183" y="-402025"/>
            <a:ext cx="7001967" cy="5143551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8"/>
          <p:cNvSpPr txBox="1"/>
          <p:nvPr>
            <p:ph idx="1" type="subTitle"/>
          </p:nvPr>
        </p:nvSpPr>
        <p:spPr>
          <a:xfrm>
            <a:off x="1508700" y="2466428"/>
            <a:ext cx="3866100" cy="102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 sz="1600"/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 sz="1600"/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 sz="1600"/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 sz="1600"/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 sz="1600"/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 sz="1600"/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 sz="1600"/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 sz="1600"/>
            </a:lvl9pPr>
          </a:lstStyle>
          <a:p/>
        </p:txBody>
      </p:sp>
      <p:sp>
        <p:nvSpPr>
          <p:cNvPr id="42" name="Google Shape;42;p8"/>
          <p:cNvSpPr txBox="1"/>
          <p:nvPr>
            <p:ph type="title"/>
          </p:nvPr>
        </p:nvSpPr>
        <p:spPr>
          <a:xfrm>
            <a:off x="1508700" y="1668250"/>
            <a:ext cx="3866100" cy="72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9"/>
          <p:cNvSpPr txBox="1"/>
          <p:nvPr>
            <p:ph idx="1" type="subTitle"/>
          </p:nvPr>
        </p:nvSpPr>
        <p:spPr>
          <a:xfrm flipH="1">
            <a:off x="5169810" y="2548727"/>
            <a:ext cx="3261300" cy="122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 algn="r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45" name="Google Shape;45;p9"/>
          <p:cNvSpPr txBox="1"/>
          <p:nvPr>
            <p:ph type="title"/>
          </p:nvPr>
        </p:nvSpPr>
        <p:spPr>
          <a:xfrm flipH="1">
            <a:off x="5169810" y="1360990"/>
            <a:ext cx="3261300" cy="110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46" name="Google Shape;46;p9"/>
          <p:cNvSpPr/>
          <p:nvPr/>
        </p:nvSpPr>
        <p:spPr>
          <a:xfrm flipH="1" rot="1956016">
            <a:off x="-1420073" y="2411499"/>
            <a:ext cx="5697651" cy="4185418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9"/>
          <p:cNvSpPr/>
          <p:nvPr/>
        </p:nvSpPr>
        <p:spPr>
          <a:xfrm flipH="1" rot="-8978585">
            <a:off x="6889116" y="-1236583"/>
            <a:ext cx="4040147" cy="2967838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/>
          <p:nvPr/>
        </p:nvSpPr>
        <p:spPr>
          <a:xfrm flipH="1">
            <a:off x="4037600" y="727800"/>
            <a:ext cx="4374000" cy="2724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0" name="Google Shape;50;p10"/>
          <p:cNvSpPr txBox="1"/>
          <p:nvPr>
            <p:ph type="title"/>
          </p:nvPr>
        </p:nvSpPr>
        <p:spPr>
          <a:xfrm flipH="1">
            <a:off x="3448700" y="387600"/>
            <a:ext cx="4962900" cy="183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51" name="Google Shape;51;p10"/>
          <p:cNvSpPr/>
          <p:nvPr/>
        </p:nvSpPr>
        <p:spPr>
          <a:xfrm flipH="1" rot="-2467215">
            <a:off x="6908727" y="3120633"/>
            <a:ext cx="4039721" cy="2967525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2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noFill/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20000" y="390930"/>
            <a:ext cx="77040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20000" y="1300850"/>
            <a:ext cx="7704000" cy="326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175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175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175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175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175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175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175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175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3.png"/><Relationship Id="rId4" Type="http://schemas.openxmlformats.org/officeDocument/2006/relationships/image" Target="../media/image2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png"/><Relationship Id="rId4" Type="http://schemas.openxmlformats.org/officeDocument/2006/relationships/image" Target="../media/image16.png"/><Relationship Id="rId5" Type="http://schemas.openxmlformats.org/officeDocument/2006/relationships/image" Target="../media/image2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://drive.google.com/file/d/1YUrsQbOLtdCRz8M0L2Mntt_6Y-FLqW7L/view" TargetMode="External"/><Relationship Id="rId4" Type="http://schemas.openxmlformats.org/officeDocument/2006/relationships/image" Target="../media/image15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Relationship Id="rId4" Type="http://schemas.openxmlformats.org/officeDocument/2006/relationships/image" Target="../media/image9.png"/><Relationship Id="rId5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hyperlink" Target="http://drive.google.com/file/d/1Oxhp5ulf22mtJKewv5xTsCtarqo6IkL8/view" TargetMode="External"/><Relationship Id="rId4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6.png"/><Relationship Id="rId5" Type="http://schemas.openxmlformats.org/officeDocument/2006/relationships/image" Target="../media/image18.jpg"/><Relationship Id="rId6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0.png"/><Relationship Id="rId4" Type="http://schemas.openxmlformats.org/officeDocument/2006/relationships/image" Target="../media/image25.png"/><Relationship Id="rId5" Type="http://schemas.openxmlformats.org/officeDocument/2006/relationships/image" Target="../media/image2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Relationship Id="rId4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3.png"/><Relationship Id="rId4" Type="http://schemas.openxmlformats.org/officeDocument/2006/relationships/image" Target="../media/image14.png"/><Relationship Id="rId5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4"/>
          <p:cNvSpPr/>
          <p:nvPr/>
        </p:nvSpPr>
        <p:spPr>
          <a:xfrm>
            <a:off x="12812293" y="872774"/>
            <a:ext cx="144983" cy="272315"/>
          </a:xfrm>
          <a:custGeom>
            <a:rect b="b" l="l" r="r" t="t"/>
            <a:pathLst>
              <a:path extrusionOk="0" h="1388" w="739">
                <a:moveTo>
                  <a:pt x="36" y="1"/>
                </a:moveTo>
                <a:cubicBezTo>
                  <a:pt x="27" y="1"/>
                  <a:pt x="18" y="7"/>
                  <a:pt x="12" y="18"/>
                </a:cubicBezTo>
                <a:cubicBezTo>
                  <a:pt x="1" y="30"/>
                  <a:pt x="1" y="42"/>
                  <a:pt x="12" y="54"/>
                </a:cubicBezTo>
                <a:cubicBezTo>
                  <a:pt x="405" y="590"/>
                  <a:pt x="679" y="1352"/>
                  <a:pt x="703" y="1364"/>
                </a:cubicBezTo>
                <a:cubicBezTo>
                  <a:pt x="679" y="1388"/>
                  <a:pt x="715" y="1388"/>
                  <a:pt x="727" y="1388"/>
                </a:cubicBezTo>
                <a:cubicBezTo>
                  <a:pt x="739" y="1364"/>
                  <a:pt x="739" y="1352"/>
                  <a:pt x="739" y="1340"/>
                </a:cubicBezTo>
                <a:cubicBezTo>
                  <a:pt x="739" y="1328"/>
                  <a:pt x="453" y="554"/>
                  <a:pt x="60" y="18"/>
                </a:cubicBezTo>
                <a:cubicBezTo>
                  <a:pt x="54" y="7"/>
                  <a:pt x="45" y="1"/>
                  <a:pt x="36" y="1"/>
                </a:cubicBezTo>
                <a:close/>
              </a:path>
            </a:pathLst>
          </a:custGeom>
          <a:solidFill>
            <a:srgbClr val="FEF8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24"/>
          <p:cNvSpPr/>
          <p:nvPr/>
        </p:nvSpPr>
        <p:spPr>
          <a:xfrm>
            <a:off x="12634741" y="984406"/>
            <a:ext cx="165975" cy="226210"/>
          </a:xfrm>
          <a:custGeom>
            <a:rect b="b" l="l" r="r" t="t"/>
            <a:pathLst>
              <a:path extrusionOk="0" h="1153" w="846">
                <a:moveTo>
                  <a:pt x="804" y="0"/>
                </a:moveTo>
                <a:cubicBezTo>
                  <a:pt x="798" y="0"/>
                  <a:pt x="792" y="3"/>
                  <a:pt x="786" y="9"/>
                </a:cubicBezTo>
                <a:cubicBezTo>
                  <a:pt x="751" y="21"/>
                  <a:pt x="179" y="497"/>
                  <a:pt x="1" y="1116"/>
                </a:cubicBezTo>
                <a:cubicBezTo>
                  <a:pt x="1" y="1128"/>
                  <a:pt x="1" y="1140"/>
                  <a:pt x="24" y="1152"/>
                </a:cubicBezTo>
                <a:cubicBezTo>
                  <a:pt x="24" y="1140"/>
                  <a:pt x="36" y="1140"/>
                  <a:pt x="60" y="1140"/>
                </a:cubicBezTo>
                <a:lnTo>
                  <a:pt x="72" y="1128"/>
                </a:lnTo>
                <a:cubicBezTo>
                  <a:pt x="251" y="533"/>
                  <a:pt x="822" y="57"/>
                  <a:pt x="822" y="57"/>
                </a:cubicBezTo>
                <a:cubicBezTo>
                  <a:pt x="846" y="45"/>
                  <a:pt x="846" y="21"/>
                  <a:pt x="822" y="9"/>
                </a:cubicBezTo>
                <a:cubicBezTo>
                  <a:pt x="816" y="3"/>
                  <a:pt x="810" y="0"/>
                  <a:pt x="804" y="0"/>
                </a:cubicBezTo>
                <a:close/>
              </a:path>
            </a:pathLst>
          </a:custGeom>
          <a:solidFill>
            <a:srgbClr val="FEF8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24"/>
          <p:cNvSpPr/>
          <p:nvPr/>
        </p:nvSpPr>
        <p:spPr>
          <a:xfrm>
            <a:off x="12359096" y="2644566"/>
            <a:ext cx="116928" cy="53953"/>
          </a:xfrm>
          <a:custGeom>
            <a:rect b="b" l="l" r="r" t="t"/>
            <a:pathLst>
              <a:path extrusionOk="0" fill="none" h="275" w="596">
                <a:moveTo>
                  <a:pt x="1" y="274"/>
                </a:moveTo>
                <a:cubicBezTo>
                  <a:pt x="191" y="179"/>
                  <a:pt x="394" y="96"/>
                  <a:pt x="596" y="0"/>
                </a:cubicBezTo>
              </a:path>
            </a:pathLst>
          </a:custGeom>
          <a:noFill/>
          <a:ln cap="rnd" cmpd="sng" w="4475">
            <a:solidFill>
              <a:srgbClr val="2AB59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24"/>
          <p:cNvSpPr/>
          <p:nvPr/>
        </p:nvSpPr>
        <p:spPr>
          <a:xfrm>
            <a:off x="720000" y="1897395"/>
            <a:ext cx="2831100" cy="2724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24"/>
          <p:cNvSpPr txBox="1"/>
          <p:nvPr>
            <p:ph type="ctrTitle"/>
          </p:nvPr>
        </p:nvSpPr>
        <p:spPr>
          <a:xfrm>
            <a:off x="720000" y="306700"/>
            <a:ext cx="5427900" cy="202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20: </a:t>
            </a:r>
            <a:r>
              <a:rPr b="0" lang="en" sz="5000">
                <a:latin typeface="Poppins Black"/>
                <a:ea typeface="Poppins Black"/>
                <a:cs typeface="Poppins Black"/>
                <a:sym typeface="Poppins Black"/>
              </a:rPr>
              <a:t>Robotic </a:t>
            </a:r>
            <a:r>
              <a:rPr lang="en"/>
              <a:t>Arm</a:t>
            </a:r>
            <a:endParaRPr b="0" sz="5000"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166" name="Google Shape;166;p24"/>
          <p:cNvSpPr txBox="1"/>
          <p:nvPr>
            <p:ph idx="1" type="subTitle"/>
          </p:nvPr>
        </p:nvSpPr>
        <p:spPr>
          <a:xfrm>
            <a:off x="4721575" y="4307200"/>
            <a:ext cx="4155900" cy="6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Minh Luc, Nick Ratto, Hsi-ruei Tsao, </a:t>
            </a:r>
            <a:r>
              <a:rPr lang="en"/>
              <a:t>Roger</a:t>
            </a:r>
            <a:r>
              <a:rPr b="1" lang="en"/>
              <a:t> </a:t>
            </a:r>
            <a:r>
              <a:rPr lang="en"/>
              <a:t>Nguyen</a:t>
            </a:r>
            <a:endParaRPr sz="1600"/>
          </a:p>
        </p:txBody>
      </p:sp>
      <p:pic>
        <p:nvPicPr>
          <p:cNvPr id="167" name="Google Shape;16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1475" y="2328100"/>
            <a:ext cx="4156003" cy="2719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34150" y="188225"/>
            <a:ext cx="3489824" cy="4030276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4"/>
          <p:cNvSpPr txBox="1"/>
          <p:nvPr>
            <p:ph idx="1" type="subTitle"/>
          </p:nvPr>
        </p:nvSpPr>
        <p:spPr>
          <a:xfrm>
            <a:off x="0" y="0"/>
            <a:ext cx="4155900" cy="6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Roger</a:t>
            </a:r>
            <a:endParaRPr sz="16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3"/>
          <p:cNvSpPr txBox="1"/>
          <p:nvPr>
            <p:ph type="title"/>
          </p:nvPr>
        </p:nvSpPr>
        <p:spPr>
          <a:xfrm>
            <a:off x="720000" y="39093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Speed</a:t>
            </a:r>
            <a:r>
              <a:rPr lang="en"/>
              <a:t> Analysis Cont.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281" name="Google Shape;281;p33"/>
          <p:cNvSpPr txBox="1"/>
          <p:nvPr>
            <p:ph idx="1" type="body"/>
          </p:nvPr>
        </p:nvSpPr>
        <p:spPr>
          <a:xfrm>
            <a:off x="166700" y="1079650"/>
            <a:ext cx="7901400" cy="366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"/>
              <a:t>Calculated Values</a:t>
            </a:r>
            <a:r>
              <a:rPr lang="en"/>
              <a:t>: 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6.3 seconds for 180 </a:t>
            </a:r>
            <a:r>
              <a:rPr lang="en"/>
              <a:t>degree rotation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maximum instantaneous angular velocity = 2.94 rad/s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average angular velocity = 0.5067 rad/s 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"/>
              <a:t>Experimental Values</a:t>
            </a:r>
            <a:r>
              <a:rPr lang="en"/>
              <a:t>: 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3.7 seconds for 180 degree rotation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average angular velocity = 1.357 rad/s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"/>
              <a:t>Percent Error (respect to instant)</a:t>
            </a:r>
            <a:r>
              <a:rPr lang="en"/>
              <a:t>: 117%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"/>
              <a:t>Percent Error (respect to average)</a:t>
            </a:r>
            <a:r>
              <a:rPr lang="en"/>
              <a:t>: 167%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"/>
              <a:t>Factor of Safety</a:t>
            </a:r>
            <a:r>
              <a:rPr lang="en"/>
              <a:t>: 3.46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"/>
              <a:t>Potential Sources of Error</a:t>
            </a:r>
            <a:r>
              <a:rPr lang="en"/>
              <a:t>: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Human error 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Rigid body too conservative</a:t>
            </a:r>
            <a:endParaRPr/>
          </a:p>
        </p:txBody>
      </p:sp>
      <p:pic>
        <p:nvPicPr>
          <p:cNvPr id="282" name="Google Shape;28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10750" y="1249350"/>
            <a:ext cx="2586951" cy="213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33"/>
          <p:cNvPicPr preferRelativeResize="0"/>
          <p:nvPr/>
        </p:nvPicPr>
        <p:blipFill rotWithShape="1">
          <a:blip r:embed="rId4">
            <a:alphaModFix/>
          </a:blip>
          <a:srcRect b="0" l="0" r="0" t="10434"/>
          <a:stretch/>
        </p:blipFill>
        <p:spPr>
          <a:xfrm>
            <a:off x="166700" y="4594737"/>
            <a:ext cx="7431052" cy="4994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42375" y="2512450"/>
            <a:ext cx="2455749" cy="2026476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33"/>
          <p:cNvSpPr txBox="1"/>
          <p:nvPr>
            <p:ph idx="4294967295" type="subTitle"/>
          </p:nvPr>
        </p:nvSpPr>
        <p:spPr>
          <a:xfrm>
            <a:off x="8265875" y="38000"/>
            <a:ext cx="4155900" cy="6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Bill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Nick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4"/>
          <p:cNvSpPr txBox="1"/>
          <p:nvPr>
            <p:ph type="title"/>
          </p:nvPr>
        </p:nvSpPr>
        <p:spPr>
          <a:xfrm>
            <a:off x="720000" y="39093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Robot in Action</a:t>
            </a:r>
            <a:endParaRPr/>
          </a:p>
        </p:txBody>
      </p:sp>
      <p:sp>
        <p:nvSpPr>
          <p:cNvPr id="291" name="Google Shape;291;p34"/>
          <p:cNvSpPr txBox="1"/>
          <p:nvPr/>
        </p:nvSpPr>
        <p:spPr>
          <a:xfrm>
            <a:off x="4430900" y="1330050"/>
            <a:ext cx="4334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92" name="Google Shape;292;p34" title="IMG_6854.MO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00400" y="1945650"/>
            <a:ext cx="5143200" cy="2893050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34"/>
          <p:cNvSpPr txBox="1"/>
          <p:nvPr/>
        </p:nvSpPr>
        <p:spPr>
          <a:xfrm>
            <a:off x="926325" y="1121325"/>
            <a:ext cx="6801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Our robot was able to score 70 points (2 boxes on the Top and Second floor) in 60s on its second attempt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94" name="Google Shape;294;p34"/>
          <p:cNvSpPr txBox="1"/>
          <p:nvPr>
            <p:ph idx="4294967295" type="subTitle"/>
          </p:nvPr>
        </p:nvSpPr>
        <p:spPr>
          <a:xfrm>
            <a:off x="8265875" y="38000"/>
            <a:ext cx="4155900" cy="6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Bill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5"/>
          <p:cNvSpPr txBox="1"/>
          <p:nvPr>
            <p:ph idx="1" type="body"/>
          </p:nvPr>
        </p:nvSpPr>
        <p:spPr>
          <a:xfrm>
            <a:off x="3109100" y="1169450"/>
            <a:ext cx="2405100" cy="366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CAD of Robot Picking Up Box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25"/>
          <p:cNvSpPr txBox="1"/>
          <p:nvPr>
            <p:ph type="title"/>
          </p:nvPr>
        </p:nvSpPr>
        <p:spPr>
          <a:xfrm>
            <a:off x="720000" y="39093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Robot Arm Scores Points</a:t>
            </a:r>
            <a:endParaRPr/>
          </a:p>
        </p:txBody>
      </p:sp>
      <p:sp>
        <p:nvSpPr>
          <p:cNvPr id="176" name="Google Shape;176;p25"/>
          <p:cNvSpPr txBox="1"/>
          <p:nvPr>
            <p:ph idx="1" type="body"/>
          </p:nvPr>
        </p:nvSpPr>
        <p:spPr>
          <a:xfrm>
            <a:off x="422350" y="1169450"/>
            <a:ext cx="2405100" cy="366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CAD of Robot Collapsing</a:t>
            </a:r>
            <a:endParaRPr/>
          </a:p>
        </p:txBody>
      </p:sp>
      <p:sp>
        <p:nvSpPr>
          <p:cNvPr id="177" name="Google Shape;177;p25"/>
          <p:cNvSpPr txBox="1"/>
          <p:nvPr>
            <p:ph idx="1" type="body"/>
          </p:nvPr>
        </p:nvSpPr>
        <p:spPr>
          <a:xfrm>
            <a:off x="6089363" y="1169450"/>
            <a:ext cx="2405100" cy="366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CAD of Robot Dropping Box</a:t>
            </a:r>
            <a:endParaRPr/>
          </a:p>
        </p:txBody>
      </p:sp>
      <p:sp>
        <p:nvSpPr>
          <p:cNvPr id="178" name="Google Shape;178;p25"/>
          <p:cNvSpPr txBox="1"/>
          <p:nvPr>
            <p:ph idx="4294967295" type="subTitle"/>
          </p:nvPr>
        </p:nvSpPr>
        <p:spPr>
          <a:xfrm>
            <a:off x="8544325" y="38000"/>
            <a:ext cx="4155900" cy="6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Nick</a:t>
            </a:r>
            <a:endParaRPr sz="1600"/>
          </a:p>
        </p:txBody>
      </p:sp>
      <p:pic>
        <p:nvPicPr>
          <p:cNvPr id="179" name="Google Shape;17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2350" y="1918440"/>
            <a:ext cx="2405100" cy="2694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72987" y="1918450"/>
            <a:ext cx="2567213" cy="269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85735" y="1918450"/>
            <a:ext cx="2812371" cy="2694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6"/>
          <p:cNvSpPr txBox="1"/>
          <p:nvPr>
            <p:ph type="title"/>
          </p:nvPr>
        </p:nvSpPr>
        <p:spPr>
          <a:xfrm>
            <a:off x="720000" y="39093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Animation of Robot in Action </a:t>
            </a:r>
            <a:endParaRPr/>
          </a:p>
        </p:txBody>
      </p:sp>
      <p:sp>
        <p:nvSpPr>
          <p:cNvPr id="187" name="Google Shape;187;p26"/>
          <p:cNvSpPr txBox="1"/>
          <p:nvPr/>
        </p:nvSpPr>
        <p:spPr>
          <a:xfrm>
            <a:off x="427850" y="1330050"/>
            <a:ext cx="4334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88" name="Google Shape;188;p26"/>
          <p:cNvSpPr txBox="1"/>
          <p:nvPr/>
        </p:nvSpPr>
        <p:spPr>
          <a:xfrm>
            <a:off x="4430900" y="1330050"/>
            <a:ext cx="4334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89" name="Google Shape;189;p26" title="Master CAD v5.avi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74700" y="1113750"/>
            <a:ext cx="5194600" cy="3895950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6"/>
          <p:cNvSpPr txBox="1"/>
          <p:nvPr>
            <p:ph idx="4294967295" type="subTitle"/>
          </p:nvPr>
        </p:nvSpPr>
        <p:spPr>
          <a:xfrm>
            <a:off x="8544325" y="38000"/>
            <a:ext cx="4155900" cy="6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Bill</a:t>
            </a:r>
            <a:endParaRPr sz="16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27"/>
          <p:cNvPicPr preferRelativeResize="0"/>
          <p:nvPr/>
        </p:nvPicPr>
        <p:blipFill rotWithShape="1">
          <a:blip r:embed="rId3">
            <a:alphaModFix/>
          </a:blip>
          <a:srcRect b="0" l="0" r="2037" t="0"/>
          <a:stretch/>
        </p:blipFill>
        <p:spPr>
          <a:xfrm>
            <a:off x="4831500" y="1009988"/>
            <a:ext cx="4036800" cy="2070925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7"/>
          <p:cNvSpPr txBox="1"/>
          <p:nvPr>
            <p:ph idx="1" type="body"/>
          </p:nvPr>
        </p:nvSpPr>
        <p:spPr>
          <a:xfrm>
            <a:off x="720000" y="1111700"/>
            <a:ext cx="3995700" cy="18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Responsible for rotation</a:t>
            </a:r>
            <a:endParaRPr/>
          </a:p>
          <a:p>
            <a:pPr indent="-3048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Base of arm screws into driven gear</a:t>
            </a:r>
            <a:endParaRPr/>
          </a:p>
          <a:p>
            <a:pPr indent="-3048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Utilizes a gear train</a:t>
            </a:r>
            <a:endParaRPr/>
          </a:p>
          <a:p>
            <a:pPr indent="-3048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Utilizes a slew bearing</a:t>
            </a:r>
            <a:endParaRPr/>
          </a:p>
          <a:p>
            <a:pPr indent="-3048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Screws into table</a:t>
            </a:r>
            <a:endParaRPr/>
          </a:p>
          <a:p>
            <a:pPr indent="0" lvl="0" marL="0" rtl="0" algn="l">
              <a:lnSpc>
                <a:spcPct val="2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27"/>
          <p:cNvSpPr txBox="1"/>
          <p:nvPr>
            <p:ph type="title"/>
          </p:nvPr>
        </p:nvSpPr>
        <p:spPr>
          <a:xfrm>
            <a:off x="720000" y="39093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Turntable Base</a:t>
            </a:r>
            <a:endParaRPr/>
          </a:p>
        </p:txBody>
      </p:sp>
      <p:pic>
        <p:nvPicPr>
          <p:cNvPr id="198" name="Google Shape;198;p27"/>
          <p:cNvPicPr preferRelativeResize="0"/>
          <p:nvPr/>
        </p:nvPicPr>
        <p:blipFill rotWithShape="1">
          <a:blip r:embed="rId4">
            <a:alphaModFix/>
          </a:blip>
          <a:srcRect b="0" l="0" r="6226" t="0"/>
          <a:stretch/>
        </p:blipFill>
        <p:spPr>
          <a:xfrm>
            <a:off x="3261613" y="3198775"/>
            <a:ext cx="2574200" cy="184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6250" y="3082800"/>
            <a:ext cx="2666824" cy="2000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57600" y="3198787"/>
            <a:ext cx="2710702" cy="1842423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7"/>
          <p:cNvSpPr txBox="1"/>
          <p:nvPr/>
        </p:nvSpPr>
        <p:spPr>
          <a:xfrm>
            <a:off x="6016200" y="3238238"/>
            <a:ext cx="552000" cy="1824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Outer Ring</a:t>
            </a:r>
            <a:endParaRPr sz="800"/>
          </a:p>
        </p:txBody>
      </p:sp>
      <p:cxnSp>
        <p:nvCxnSpPr>
          <p:cNvPr id="202" name="Google Shape;202;p27"/>
          <p:cNvCxnSpPr/>
          <p:nvPr/>
        </p:nvCxnSpPr>
        <p:spPr>
          <a:xfrm>
            <a:off x="6568200" y="3420638"/>
            <a:ext cx="385200" cy="117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3" name="Google Shape;203;p27"/>
          <p:cNvSpPr txBox="1"/>
          <p:nvPr/>
        </p:nvSpPr>
        <p:spPr>
          <a:xfrm>
            <a:off x="8565975" y="4690013"/>
            <a:ext cx="552000" cy="1824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Inner </a:t>
            </a:r>
            <a:r>
              <a:rPr lang="en" sz="800"/>
              <a:t>Ring</a:t>
            </a:r>
            <a:endParaRPr sz="800"/>
          </a:p>
        </p:txBody>
      </p:sp>
      <p:cxnSp>
        <p:nvCxnSpPr>
          <p:cNvPr id="204" name="Google Shape;204;p27"/>
          <p:cNvCxnSpPr/>
          <p:nvPr/>
        </p:nvCxnSpPr>
        <p:spPr>
          <a:xfrm>
            <a:off x="8056863" y="4142213"/>
            <a:ext cx="509100" cy="547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5" name="Google Shape;205;p27"/>
          <p:cNvSpPr txBox="1"/>
          <p:nvPr/>
        </p:nvSpPr>
        <p:spPr>
          <a:xfrm flipH="1">
            <a:off x="5664088" y="4792500"/>
            <a:ext cx="552000" cy="1824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27425" lIns="27425" spcFirstLastPara="1" rIns="27425" wrap="square" tIns="27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Bearings</a:t>
            </a:r>
            <a:endParaRPr sz="800"/>
          </a:p>
        </p:txBody>
      </p:sp>
      <p:cxnSp>
        <p:nvCxnSpPr>
          <p:cNvPr id="206" name="Google Shape;206;p27"/>
          <p:cNvCxnSpPr/>
          <p:nvPr/>
        </p:nvCxnSpPr>
        <p:spPr>
          <a:xfrm rot="10800000">
            <a:off x="5200963" y="4061100"/>
            <a:ext cx="468000" cy="731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7" name="Google Shape;207;p27"/>
          <p:cNvSpPr txBox="1"/>
          <p:nvPr>
            <p:ph idx="4294967295" type="subTitle"/>
          </p:nvPr>
        </p:nvSpPr>
        <p:spPr>
          <a:xfrm>
            <a:off x="8544325" y="38000"/>
            <a:ext cx="4155900" cy="6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Nick</a:t>
            </a:r>
            <a:endParaRPr sz="16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8"/>
          <p:cNvSpPr txBox="1"/>
          <p:nvPr>
            <p:ph idx="1" type="body"/>
          </p:nvPr>
        </p:nvSpPr>
        <p:spPr>
          <a:xfrm>
            <a:off x="720000" y="1126676"/>
            <a:ext cx="4350900" cy="397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Responsible for </a:t>
            </a:r>
            <a:r>
              <a:rPr lang="en"/>
              <a:t>extension</a:t>
            </a:r>
            <a:r>
              <a:rPr lang="en"/>
              <a:t>.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Screws</a:t>
            </a:r>
            <a:r>
              <a:rPr lang="en"/>
              <a:t> into </a:t>
            </a:r>
            <a:r>
              <a:rPr lang="en"/>
              <a:t>rotating</a:t>
            </a:r>
            <a:r>
              <a:rPr lang="en"/>
              <a:t> gear.</a:t>
            </a:r>
            <a:endParaRPr/>
          </a:p>
        </p:txBody>
      </p:sp>
      <p:sp>
        <p:nvSpPr>
          <p:cNvPr id="213" name="Google Shape;213;p28"/>
          <p:cNvSpPr txBox="1"/>
          <p:nvPr>
            <p:ph type="title"/>
          </p:nvPr>
        </p:nvSpPr>
        <p:spPr>
          <a:xfrm>
            <a:off x="720000" y="39093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Lower Arm Extends </a:t>
            </a:r>
            <a:endParaRPr/>
          </a:p>
        </p:txBody>
      </p:sp>
      <p:pic>
        <p:nvPicPr>
          <p:cNvPr id="214" name="Google Shape;21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5475" y="1694824"/>
            <a:ext cx="1794800" cy="340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47400" y="1517855"/>
            <a:ext cx="2108750" cy="308338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6" name="Google Shape;216;p28"/>
          <p:cNvCxnSpPr/>
          <p:nvPr/>
        </p:nvCxnSpPr>
        <p:spPr>
          <a:xfrm flipH="1" rot="10800000">
            <a:off x="5927025" y="2047450"/>
            <a:ext cx="1339500" cy="50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7" name="Google Shape;217;p28"/>
          <p:cNvCxnSpPr/>
          <p:nvPr/>
        </p:nvCxnSpPr>
        <p:spPr>
          <a:xfrm flipH="1" rot="10800000">
            <a:off x="6101775" y="2919475"/>
            <a:ext cx="1339500" cy="50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8" name="Google Shape;218;p28"/>
          <p:cNvCxnSpPr/>
          <p:nvPr/>
        </p:nvCxnSpPr>
        <p:spPr>
          <a:xfrm flipH="1" rot="10800000">
            <a:off x="6434025" y="3262150"/>
            <a:ext cx="1339500" cy="50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9" name="Google Shape;219;p28"/>
          <p:cNvCxnSpPr/>
          <p:nvPr/>
        </p:nvCxnSpPr>
        <p:spPr>
          <a:xfrm flipH="1" rot="10800000">
            <a:off x="6510600" y="3791500"/>
            <a:ext cx="1339500" cy="50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0" name="Google Shape;220;p28"/>
          <p:cNvCxnSpPr/>
          <p:nvPr/>
        </p:nvCxnSpPr>
        <p:spPr>
          <a:xfrm>
            <a:off x="6789375" y="4034400"/>
            <a:ext cx="755400" cy="110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1" name="Google Shape;221;p28"/>
          <p:cNvCxnSpPr/>
          <p:nvPr/>
        </p:nvCxnSpPr>
        <p:spPr>
          <a:xfrm flipH="1">
            <a:off x="5876475" y="3939900"/>
            <a:ext cx="608100" cy="495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2" name="Google Shape;222;p28"/>
          <p:cNvCxnSpPr/>
          <p:nvPr/>
        </p:nvCxnSpPr>
        <p:spPr>
          <a:xfrm flipH="1">
            <a:off x="4786275" y="3628950"/>
            <a:ext cx="617100" cy="1077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3" name="Google Shape;223;p28"/>
          <p:cNvCxnSpPr/>
          <p:nvPr/>
        </p:nvCxnSpPr>
        <p:spPr>
          <a:xfrm flipH="1">
            <a:off x="5547975" y="3312550"/>
            <a:ext cx="553800" cy="921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4" name="Google Shape;224;p28"/>
          <p:cNvCxnSpPr/>
          <p:nvPr/>
        </p:nvCxnSpPr>
        <p:spPr>
          <a:xfrm flipH="1">
            <a:off x="5598525" y="3629250"/>
            <a:ext cx="466200" cy="5286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5" name="Google Shape;225;p28"/>
          <p:cNvSpPr txBox="1"/>
          <p:nvPr/>
        </p:nvSpPr>
        <p:spPr>
          <a:xfrm>
            <a:off x="7317175" y="1857725"/>
            <a:ext cx="1998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Lower arm linkages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26" name="Google Shape;226;p28"/>
          <p:cNvSpPr txBox="1"/>
          <p:nvPr/>
        </p:nvSpPr>
        <p:spPr>
          <a:xfrm>
            <a:off x="7487850" y="2692550"/>
            <a:ext cx="1541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Side plates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27" name="Google Shape;227;p28"/>
          <p:cNvSpPr txBox="1"/>
          <p:nvPr/>
        </p:nvSpPr>
        <p:spPr>
          <a:xfrm>
            <a:off x="7773525" y="3087250"/>
            <a:ext cx="1541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Big gear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28" name="Google Shape;228;p28"/>
          <p:cNvSpPr txBox="1"/>
          <p:nvPr/>
        </p:nvSpPr>
        <p:spPr>
          <a:xfrm>
            <a:off x="7938675" y="3527375"/>
            <a:ext cx="1541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Small gear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29" name="Google Shape;229;p28"/>
          <p:cNvSpPr txBox="1"/>
          <p:nvPr/>
        </p:nvSpPr>
        <p:spPr>
          <a:xfrm>
            <a:off x="7574775" y="3967500"/>
            <a:ext cx="1541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Motor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30" name="Google Shape;230;p28"/>
          <p:cNvSpPr txBox="1"/>
          <p:nvPr/>
        </p:nvSpPr>
        <p:spPr>
          <a:xfrm>
            <a:off x="5598525" y="4476850"/>
            <a:ext cx="1541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Motor hub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31" name="Google Shape;231;p28"/>
          <p:cNvSpPr txBox="1"/>
          <p:nvPr/>
        </p:nvSpPr>
        <p:spPr>
          <a:xfrm>
            <a:off x="9315225" y="1786400"/>
            <a:ext cx="1541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32" name="Google Shape;232;p28"/>
          <p:cNvSpPr txBox="1"/>
          <p:nvPr/>
        </p:nvSpPr>
        <p:spPr>
          <a:xfrm>
            <a:off x="5171625" y="4157850"/>
            <a:ext cx="755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Shafts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33" name="Google Shape;233;p28"/>
          <p:cNvSpPr txBox="1"/>
          <p:nvPr/>
        </p:nvSpPr>
        <p:spPr>
          <a:xfrm>
            <a:off x="4208475" y="4689200"/>
            <a:ext cx="1541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L Brackets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234" name="Google Shape;234;p28"/>
          <p:cNvCxnSpPr>
            <a:endCxn id="225" idx="1"/>
          </p:cNvCxnSpPr>
          <p:nvPr/>
        </p:nvCxnSpPr>
        <p:spPr>
          <a:xfrm>
            <a:off x="5598475" y="1949525"/>
            <a:ext cx="1718700" cy="108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5" name="Google Shape;235;p28"/>
          <p:cNvCxnSpPr>
            <a:endCxn id="225" idx="1"/>
          </p:cNvCxnSpPr>
          <p:nvPr/>
        </p:nvCxnSpPr>
        <p:spPr>
          <a:xfrm>
            <a:off x="5699575" y="1694825"/>
            <a:ext cx="1617600" cy="363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6" name="Google Shape;236;p28"/>
          <p:cNvSpPr txBox="1"/>
          <p:nvPr>
            <p:ph idx="4294967295" type="subTitle"/>
          </p:nvPr>
        </p:nvSpPr>
        <p:spPr>
          <a:xfrm>
            <a:off x="8544325" y="38000"/>
            <a:ext cx="4155900" cy="6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Bill</a:t>
            </a:r>
            <a:endParaRPr sz="16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9"/>
          <p:cNvSpPr txBox="1"/>
          <p:nvPr>
            <p:ph idx="1" type="body"/>
          </p:nvPr>
        </p:nvSpPr>
        <p:spPr>
          <a:xfrm>
            <a:off x="457150" y="1111700"/>
            <a:ext cx="3995700" cy="366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Extension of the lower arm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Uses four-bar linkage mechanism to ensure level gripper</a:t>
            </a:r>
            <a:endParaRPr/>
          </a:p>
        </p:txBody>
      </p:sp>
      <p:sp>
        <p:nvSpPr>
          <p:cNvPr id="242" name="Google Shape;242;p29"/>
          <p:cNvSpPr txBox="1"/>
          <p:nvPr>
            <p:ph type="title"/>
          </p:nvPr>
        </p:nvSpPr>
        <p:spPr>
          <a:xfrm>
            <a:off x="720000" y="39093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Upper Arm Extends Further</a:t>
            </a:r>
            <a:endParaRPr/>
          </a:p>
        </p:txBody>
      </p:sp>
      <p:pic>
        <p:nvPicPr>
          <p:cNvPr id="243" name="Google Shape;243;p29"/>
          <p:cNvPicPr preferRelativeResize="0"/>
          <p:nvPr/>
        </p:nvPicPr>
        <p:blipFill rotWithShape="1">
          <a:blip r:embed="rId3">
            <a:alphaModFix/>
          </a:blip>
          <a:srcRect b="0" l="3100" r="3240" t="0"/>
          <a:stretch/>
        </p:blipFill>
        <p:spPr>
          <a:xfrm>
            <a:off x="215800" y="1874375"/>
            <a:ext cx="4295224" cy="276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16900" y="1111698"/>
            <a:ext cx="3493624" cy="2591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66896" y="3195150"/>
            <a:ext cx="2879325" cy="1846276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29"/>
          <p:cNvSpPr txBox="1"/>
          <p:nvPr>
            <p:ph idx="4294967295" type="subTitle"/>
          </p:nvPr>
        </p:nvSpPr>
        <p:spPr>
          <a:xfrm>
            <a:off x="8311800" y="38000"/>
            <a:ext cx="4155900" cy="6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Roger</a:t>
            </a:r>
            <a:endParaRPr sz="16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0"/>
          <p:cNvSpPr txBox="1"/>
          <p:nvPr>
            <p:ph idx="1" type="body"/>
          </p:nvPr>
        </p:nvSpPr>
        <p:spPr>
          <a:xfrm>
            <a:off x="4627450" y="1111700"/>
            <a:ext cx="4249200" cy="141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• Actuation method: mechanical grasping.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• Power source: DC geared motor.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rPr lang="en"/>
              <a:t>• Fabrication materials: PLA, metal sheet, aluminum rod.</a:t>
            </a:r>
            <a:endParaRPr/>
          </a:p>
        </p:txBody>
      </p:sp>
      <p:sp>
        <p:nvSpPr>
          <p:cNvPr id="252" name="Google Shape;252;p30"/>
          <p:cNvSpPr txBox="1"/>
          <p:nvPr>
            <p:ph type="title"/>
          </p:nvPr>
        </p:nvSpPr>
        <p:spPr>
          <a:xfrm>
            <a:off x="720000" y="39093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Gripper Grabs Box</a:t>
            </a:r>
            <a:endParaRPr/>
          </a:p>
        </p:txBody>
      </p:sp>
      <p:pic>
        <p:nvPicPr>
          <p:cNvPr id="253" name="Google Shape;25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" y="1111700"/>
            <a:ext cx="4249293" cy="3935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85651" y="2818775"/>
            <a:ext cx="4589900" cy="2146468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30"/>
          <p:cNvSpPr txBox="1"/>
          <p:nvPr>
            <p:ph idx="4294967295" type="subTitle"/>
          </p:nvPr>
        </p:nvSpPr>
        <p:spPr>
          <a:xfrm>
            <a:off x="8424000" y="38000"/>
            <a:ext cx="4155900" cy="6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Minh</a:t>
            </a:r>
            <a:endParaRPr sz="16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1"/>
          <p:cNvSpPr txBox="1"/>
          <p:nvPr>
            <p:ph idx="1" type="body"/>
          </p:nvPr>
        </p:nvSpPr>
        <p:spPr>
          <a:xfrm>
            <a:off x="720000" y="1111700"/>
            <a:ext cx="79014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Initial sketching is an important step in the design process. Our initial idea was to create a robot arm which rotates around a base. The arm will have a gripper to grab the box.</a:t>
            </a:r>
            <a:endParaRPr/>
          </a:p>
        </p:txBody>
      </p:sp>
      <p:sp>
        <p:nvSpPr>
          <p:cNvPr id="261" name="Google Shape;261;p31"/>
          <p:cNvSpPr txBox="1"/>
          <p:nvPr>
            <p:ph type="title"/>
          </p:nvPr>
        </p:nvSpPr>
        <p:spPr>
          <a:xfrm>
            <a:off x="720000" y="39093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Importance</a:t>
            </a:r>
            <a:r>
              <a:rPr lang="en"/>
              <a:t> of Initial Sketches</a:t>
            </a:r>
            <a:endParaRPr/>
          </a:p>
        </p:txBody>
      </p:sp>
      <p:sp>
        <p:nvSpPr>
          <p:cNvPr id="262" name="Google Shape;262;p31"/>
          <p:cNvSpPr txBox="1"/>
          <p:nvPr/>
        </p:nvSpPr>
        <p:spPr>
          <a:xfrm>
            <a:off x="1059675" y="1672850"/>
            <a:ext cx="3108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63" name="Google Shape;26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81350" y="1934564"/>
            <a:ext cx="2242651" cy="27852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4327" y="1832475"/>
            <a:ext cx="5637023" cy="3096523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31"/>
          <p:cNvSpPr txBox="1"/>
          <p:nvPr>
            <p:ph idx="4294967295" type="subTitle"/>
          </p:nvPr>
        </p:nvSpPr>
        <p:spPr>
          <a:xfrm>
            <a:off x="8424000" y="38000"/>
            <a:ext cx="4155900" cy="6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Minh</a:t>
            </a:r>
            <a:endParaRPr sz="16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2"/>
          <p:cNvSpPr txBox="1"/>
          <p:nvPr>
            <p:ph idx="1" type="body"/>
          </p:nvPr>
        </p:nvSpPr>
        <p:spPr>
          <a:xfrm>
            <a:off x="3757650" y="1088200"/>
            <a:ext cx="4863900" cy="360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"/>
              <a:t>Objective</a:t>
            </a:r>
            <a:r>
              <a:rPr lang="en"/>
              <a:t>: find the maximum angular velocity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"/>
              <a:t>Some</a:t>
            </a:r>
            <a:r>
              <a:rPr lang="en"/>
              <a:t> </a:t>
            </a:r>
            <a:r>
              <a:rPr b="1" lang="en"/>
              <a:t>A</a:t>
            </a:r>
            <a:r>
              <a:rPr b="1" lang="en"/>
              <a:t>ssumptions</a:t>
            </a:r>
            <a:r>
              <a:rPr lang="en"/>
              <a:t>: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Motor operates at no-stall torque</a:t>
            </a:r>
            <a:r>
              <a:rPr lang="en"/>
              <a:t> (optimistic)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Linkages can be reduced to rectangular prism since they are symmetric along the </a:t>
            </a:r>
            <a:r>
              <a:rPr lang="en"/>
              <a:t>midplane</a:t>
            </a:r>
            <a:r>
              <a:rPr lang="en"/>
              <a:t> of the upper joint (conservative)</a:t>
            </a:r>
            <a:endParaRPr/>
          </a:p>
        </p:txBody>
      </p:sp>
      <p:sp>
        <p:nvSpPr>
          <p:cNvPr id="271" name="Google Shape;271;p32"/>
          <p:cNvSpPr txBox="1"/>
          <p:nvPr>
            <p:ph type="title"/>
          </p:nvPr>
        </p:nvSpPr>
        <p:spPr>
          <a:xfrm>
            <a:off x="567375" y="390925"/>
            <a:ext cx="78567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Speed Analysis of Upper Arm</a:t>
            </a:r>
            <a:endParaRPr/>
          </a:p>
        </p:txBody>
      </p:sp>
      <p:pic>
        <p:nvPicPr>
          <p:cNvPr id="272" name="Google Shape;27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69250" y="2401675"/>
            <a:ext cx="4064077" cy="2659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20220" y="2050125"/>
            <a:ext cx="1341730" cy="61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1155925"/>
            <a:ext cx="3605249" cy="3804835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32"/>
          <p:cNvSpPr txBox="1"/>
          <p:nvPr>
            <p:ph idx="4294967295" type="subTitle"/>
          </p:nvPr>
        </p:nvSpPr>
        <p:spPr>
          <a:xfrm>
            <a:off x="8265875" y="38000"/>
            <a:ext cx="4155900" cy="6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Minh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Roger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Robotic Workshop by Slidesgo">
  <a:themeElements>
    <a:clrScheme name="Simple Light">
      <a:dk1>
        <a:srgbClr val="263238"/>
      </a:dk1>
      <a:lt1>
        <a:srgbClr val="FFFFFF"/>
      </a:lt1>
      <a:dk2>
        <a:srgbClr val="C7F9CC"/>
      </a:dk2>
      <a:lt2>
        <a:srgbClr val="80ED99"/>
      </a:lt2>
      <a:accent1>
        <a:srgbClr val="1A2327"/>
      </a:accent1>
      <a:accent2>
        <a:srgbClr val="58DD76"/>
      </a:accent2>
      <a:accent3>
        <a:srgbClr val="C7F9CC"/>
      </a:accent3>
      <a:accent4>
        <a:srgbClr val="80ED99"/>
      </a:accent4>
      <a:accent5>
        <a:srgbClr val="263238"/>
      </a:accent5>
      <a:accent6>
        <a:srgbClr val="FDFDFD"/>
      </a:accent6>
      <a:hlink>
        <a:srgbClr val="26323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